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96" r:id="rId3"/>
    <p:sldId id="288" r:id="rId4"/>
    <p:sldId id="291" r:id="rId5"/>
    <p:sldId id="267" r:id="rId6"/>
    <p:sldId id="289" r:id="rId7"/>
    <p:sldId id="295" r:id="rId8"/>
    <p:sldId id="299" r:id="rId9"/>
    <p:sldId id="300" r:id="rId10"/>
    <p:sldId id="292" r:id="rId11"/>
    <p:sldId id="293" r:id="rId12"/>
    <p:sldId id="294" r:id="rId13"/>
    <p:sldId id="301" r:id="rId14"/>
    <p:sldId id="302" r:id="rId15"/>
    <p:sldId id="303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447" autoAdjust="0"/>
  </p:normalViewPr>
  <p:slideViewPr>
    <p:cSldViewPr snapToGrid="0">
      <p:cViewPr>
        <p:scale>
          <a:sx n="90" d="100"/>
          <a:sy n="90" d="100"/>
        </p:scale>
        <p:origin x="398" y="-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C30EF-1DA4-4CEF-B1EC-F8D02F739CE2}" type="datetimeFigureOut">
              <a:rPr lang="en-SG" smtClean="0"/>
              <a:t>20/1/2025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E1D43-5D21-48F1-A0D9-98427C34ADD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47715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Candidates are required to meet the following requirements of the Practical Experience: </a:t>
            </a:r>
            <a:endParaRPr lang="en-US" dirty="0"/>
          </a:p>
          <a:p>
            <a:r>
              <a:rPr lang="en-US" dirty="0">
                <a:effectLst/>
              </a:rPr>
              <a:t>(1) 3 years (365x3=1095 calendar days) </a:t>
            </a:r>
            <a:r>
              <a:rPr lang="en-US" b="1" dirty="0">
                <a:effectLst/>
              </a:rPr>
              <a:t>AND </a:t>
            </a:r>
            <a:r>
              <a:rPr lang="en-US" dirty="0">
                <a:effectLst/>
              </a:rPr>
              <a:t>at least 450 Practical Experience Days in an ATO. </a:t>
            </a:r>
            <a:br>
              <a:rPr lang="en-US" dirty="0"/>
            </a:br>
            <a:r>
              <a:rPr lang="en-US" dirty="0">
                <a:effectLst/>
              </a:rPr>
              <a:t>(2) Complete 9 Generic Competences and 4 of the 15 Technical Competences (which include at least 1 competence under Financial Reporting)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Working days acquired in a period of time which demonstrate RPEC competences will be counted for the </a:t>
            </a:r>
            <a:r>
              <a:rPr lang="en-US" b="1" dirty="0"/>
              <a:t>Practical Experience Days. </a:t>
            </a:r>
            <a:r>
              <a:rPr lang="en-US" dirty="0"/>
              <a:t>You can enter an estimated value for the Practical Experience days in each of your RPEC entry. </a:t>
            </a:r>
          </a:p>
          <a:p>
            <a:r>
              <a:rPr lang="en-US" dirty="0" err="1"/>
              <a:t>Eg</a:t>
            </a:r>
            <a:r>
              <a:rPr lang="en-US" dirty="0"/>
              <a:t>: From 1 Jan to 30 Jun , if you have completed an estimated 80 days of work that are related to any of your RPEC competences, you will input 80 days into the  </a:t>
            </a:r>
            <a:r>
              <a:rPr lang="en-US" b="1" dirty="0"/>
              <a:t>Practical Experience Days </a:t>
            </a:r>
            <a:r>
              <a:rPr lang="en-US" dirty="0"/>
              <a:t>field</a:t>
            </a:r>
            <a:r>
              <a:rPr lang="en-US" b="1" dirty="0"/>
              <a:t> </a:t>
            </a:r>
            <a:r>
              <a:rPr lang="en-US" dirty="0"/>
              <a:t>in your RPEC entry for your mentor's approval. </a:t>
            </a:r>
          </a:p>
          <a:p>
            <a:r>
              <a:rPr lang="en-US" dirty="0"/>
              <a:t> </a:t>
            </a: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E1D43-5D21-48F1-A0D9-98427C34ADD0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24727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E1D43-5D21-48F1-A0D9-98427C34ADD0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61006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C16117-2D10-EF44-FE80-1A7DDAB81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AE2B98-89F7-64D9-F5FB-47B236E62B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830570-497D-3C25-A270-A5F705A119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A62FF-EC59-C0AF-CABB-56FF9993FF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E1D43-5D21-48F1-A0D9-98427C34ADD0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3158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86369-A90B-4AC3-6EE1-A23BB0A12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F123AC-2161-7CAB-8802-D958083F99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C2DABC-8C59-0E60-191C-3253CDF774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3FA10-D12B-AC9C-CA76-AB7BF6CE74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E1D43-5D21-48F1-A0D9-98427C34ADD0}" type="slidenum">
              <a:rPr lang="en-SG" smtClean="0"/>
              <a:t>14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18679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FF5A77-381F-1218-42B2-E7690EB8C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07DACF-C4BD-BD05-31A1-ABEC3BE13B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4BEACF-CC2D-80BA-3F67-03A25E80B5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FAC9E-4A7E-A617-3CBF-6D71396E1D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E1D43-5D21-48F1-A0D9-98427C34ADD0}" type="slidenum">
              <a:rPr lang="en-SG" smtClean="0"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5335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094E9-770B-A105-82F4-F55168ADF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E0D5B-3CF4-8E50-8F2D-286763223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E8ED1-4FBB-C5F9-0C06-E8649B7B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171-2C69-4CEB-9104-A3F2B9722F75}" type="datetime1">
              <a:rPr lang="en-SG" smtClean="0"/>
              <a:t>20/1/2025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3DC84-A98D-0C5D-C5D3-D877C06F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C8CDA-1513-4714-BC45-B80FC608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944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6B0DC-5463-F0B9-0D19-95A563520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C785B-96FD-8458-3E1D-E873DE81B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E8C5-6847-FEC6-84C2-3F53476E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D9BFD-6FE3-4E0C-9182-660F71D20A44}" type="datetime1">
              <a:rPr lang="en-SG" smtClean="0"/>
              <a:t>20/1/2025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B2C6A-3BD5-EA8B-69BC-18F0C24E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D5F7C-6692-416A-32B2-18EE452F3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0670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758454-3349-A83B-C9F9-7D3F85F5F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DFA618-7F5B-F6A4-4BBB-71206B1DD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FCD8C-6BDF-C4C0-3318-81CBB0B4F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900D2-3682-4A3D-9FCB-5DC2B51B1EE4}" type="datetime1">
              <a:rPr lang="en-SG" smtClean="0"/>
              <a:t>20/1/2025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CAE3B-1229-E694-8882-6D30A7A6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2DE78-DF94-EE0D-B597-7C4B851A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6929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1208-10B6-9310-6494-A3014C34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5E58F-9A2C-AAB5-7D7A-1BD199B7E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CDBE3-ECA4-00B7-5099-E3C977A2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7480-5A74-4FC5-8117-8E6E04CD11CC}" type="datetime1">
              <a:rPr lang="en-SG" smtClean="0"/>
              <a:t>20/1/2025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42EAE-B54E-CBB9-98D6-1810220D4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F057B-D9E1-B36D-CEFF-459A05A68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6334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66A2A-8E9E-2D3F-204F-0FC4CF895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8EBB4-B4B6-2CCD-E45A-88D340542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7A8E8-E1DD-83DC-F22C-DD63401FB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5AAC-1991-4924-830C-CC34A96997F5}" type="datetime1">
              <a:rPr lang="en-SG" smtClean="0"/>
              <a:t>20/1/2025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36B83-D3B7-A17A-9DB4-804FC233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407D2-E17F-588C-775B-8E7F0091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9273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2359D-C038-7175-4F73-69A89C7CA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360CC-E761-9019-5A32-79412129F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4C6B69-FAA1-227D-B8E0-8CD6ECE3E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7C3E6-B7FF-159B-C637-ACE34B846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A272-5F0C-4C0C-AF1C-06610FFD8E0D}" type="datetime1">
              <a:rPr lang="en-SG" smtClean="0"/>
              <a:t>20/1/2025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DAE2A-1AEB-EC7D-C1D6-C26CEBFB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978A7-1165-0B24-3291-46FBC001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436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3766-8712-0D26-9341-5E41E3102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21274-E357-3239-776F-3C4FA5486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F3912D-FD87-4012-E66A-05B67839C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67422-61E1-B237-287C-BAA81766BC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C903C-C32E-0B9F-450C-DDD6ED6BE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6840C-AD5C-B9B1-5B7D-8AD30C54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427-2F2C-42DD-9368-F6D128C774A4}" type="datetime1">
              <a:rPr lang="en-SG" smtClean="0"/>
              <a:t>20/1/2025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2C25D8-97A1-FBDD-914E-100E1435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A049B-7E53-D048-A81F-1DC828691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6674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5DC28-0369-C427-967D-0F618C04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9BBF39-FDDB-9AD7-E8EF-C112CDF8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A200-E515-453C-9BED-98F92C86F46E}" type="datetime1">
              <a:rPr lang="en-SG" smtClean="0"/>
              <a:t>20/1/2025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86C56-5088-F2D1-FC94-A436A6310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E0236F-BE5A-3639-9B44-4C182D34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6202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FEE708-923A-B3E7-D593-E4801D596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240EE-18B0-42C3-A811-261994F60B6D}" type="datetime1">
              <a:rPr lang="en-SG" smtClean="0"/>
              <a:t>20/1/2025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62C941-E761-8E53-ECCD-9893FF5D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6411E-2924-85D1-7BEA-6DB289E27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480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D71C-39B9-223A-117C-F9FA4D924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966DD-C898-B812-81C2-6B80B863C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E0B86-847F-9970-B263-6D436D94A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D5111-D96F-405B-AE7D-E537FEF9C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39B5-6F57-47E1-866C-52CD9D0B3295}" type="datetime1">
              <a:rPr lang="en-SG" smtClean="0"/>
              <a:t>20/1/2025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03066-DF00-5958-EE0F-B377E5C9D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D4901-0B62-804A-187F-6B6C17F2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5618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2F05C-110A-10B6-1A98-CE65725A3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7B89BB-D9E2-2282-B4B4-C603556B0F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A6893-7BBB-E987-9D3D-BEA17A057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E9BC6-2059-E934-BA90-9848544E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7255-FCD9-4E1D-A9DA-A58118603941}" type="datetime1">
              <a:rPr lang="en-SG" smtClean="0"/>
              <a:t>20/1/2025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F3045-95BD-8E08-173B-6317CD11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41031-1F15-45CE-6F4F-7085AFEC2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3699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1F5BD2-B9D3-A383-4747-A0CD2EE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6C047-D7AA-9B2B-D075-0E2517BB2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051AC-A10D-6884-5870-F9142C738C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DA4BC2-3E00-43C7-9DC1-6E90021DD23A}" type="datetime1">
              <a:rPr lang="en-SG" smtClean="0"/>
              <a:t>20/1/2025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1175A-7112-7F03-2CC9-D74E07860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43D91-EB51-9543-280B-A3612749E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1DCE7D-6585-4306-A5E3-B2BF2455050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944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0E520-A933-0C71-ED8A-2F52509FC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457" y="2235200"/>
            <a:ext cx="7983584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SCAQ Portal User Guide:</a:t>
            </a:r>
            <a:b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of Practical Experience and Competence (RPEC)</a:t>
            </a:r>
            <a:endParaRPr lang="en-SG" sz="44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BEF03-A52D-2447-A946-D77B3A512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457" y="4928963"/>
            <a:ext cx="7522029" cy="1035276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as of January 2025</a:t>
            </a:r>
            <a:endParaRPr lang="en-SG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61E5726-0EDA-B6B0-494B-95E252114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131" y="423726"/>
            <a:ext cx="46577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1295B-F911-1A50-EAC2-B55794B1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55636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21782E-2E2A-577A-FE68-B1DE47A65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6E151EE-2ADC-104B-02E7-4C15D162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807"/>
            <a:ext cx="10515600" cy="96293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an RPEC Entry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2C730E0-A337-930F-07E2-D4CBBC0A7768}"/>
              </a:ext>
            </a:extLst>
          </p:cNvPr>
          <p:cNvSpPr txBox="1">
            <a:spLocks/>
          </p:cNvSpPr>
          <p:nvPr/>
        </p:nvSpPr>
        <p:spPr>
          <a:xfrm>
            <a:off x="838200" y="1071895"/>
            <a:ext cx="10808789" cy="2303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You will see a pop-up window for you to enter details of your RPEC entry.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“Start Date”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“End Date”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refer to the period of time you have worked.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“Practical Experience Days”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refers to working days acquired in this period which you demonstrated RPEC competences. You can enter an estimated value for the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“Practical Experience Days”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Eg.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You would like your mentor to review your RPEC for the period of 1 Jan – 30 Jun 2024. During this period, you have around 80 working days which the work you did is related to RPEC competences. As such, you input “01/01/2024” and “30/06/2024” in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“Start Date”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“End Date”,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input 80 in the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“Practical Experience Days”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87ABE04-68B5-C84B-5C89-8575A0CE9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DB4DDD84-DE81-F03F-C3B4-29C990DD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10</a:t>
            </a:fld>
            <a:endParaRPr lang="en-SG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67D784F-3117-0DAA-90C6-90BE70F07360}"/>
              </a:ext>
            </a:extLst>
          </p:cNvPr>
          <p:cNvGrpSpPr/>
          <p:nvPr/>
        </p:nvGrpSpPr>
        <p:grpSpPr>
          <a:xfrm>
            <a:off x="1415140" y="3604908"/>
            <a:ext cx="8941260" cy="2975281"/>
            <a:chOff x="1284510" y="2815918"/>
            <a:chExt cx="8941260" cy="297528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D832C36-90D0-2280-D797-534B05709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84510" y="2815918"/>
              <a:ext cx="8941260" cy="2975281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32C9A1E-EBED-5AAA-9F43-0F7C108B01DC}"/>
                </a:ext>
              </a:extLst>
            </p:cNvPr>
            <p:cNvSpPr/>
            <p:nvPr/>
          </p:nvSpPr>
          <p:spPr>
            <a:xfrm flipH="1" flipV="1">
              <a:off x="1284510" y="3428999"/>
              <a:ext cx="8941259" cy="576943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33787B2-29DC-88B2-5E4F-A378F175DEA2}"/>
                </a:ext>
              </a:extLst>
            </p:cNvPr>
            <p:cNvSpPr/>
            <p:nvPr/>
          </p:nvSpPr>
          <p:spPr>
            <a:xfrm flipH="1" flipV="1">
              <a:off x="5755138" y="4033155"/>
              <a:ext cx="4470630" cy="57694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12356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27A86F-75BF-8265-33FA-89C7C2E4E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1A17A2A-C73E-75B6-76DF-F2F08C48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13" y="217714"/>
            <a:ext cx="10515600" cy="96293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Competency Details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FF011D-E541-DE3B-BD42-F9F4B3B44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605" y="1266776"/>
            <a:ext cx="10808789" cy="206425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the “Competency Type” and the relevant “Topic” that you have demonstrated from the drop-down list and fill in all the required fields, explaining how you have demonstrated each.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Click on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Add Competency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to add multiple competences that you may have achieved during this period. Click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to proceed.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saved, the status of your record will be reflected as “Pending” under “Current RPEC”. You may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it before submitting it to your mentor.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04EE26C-6D79-8657-3AB2-3F28CA130033}"/>
              </a:ext>
            </a:extLst>
          </p:cNvPr>
          <p:cNvGrpSpPr/>
          <p:nvPr/>
        </p:nvGrpSpPr>
        <p:grpSpPr>
          <a:xfrm>
            <a:off x="156525" y="3684361"/>
            <a:ext cx="12035475" cy="2590800"/>
            <a:chOff x="156525" y="3418115"/>
            <a:chExt cx="12035475" cy="25908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44100CB-688E-201E-BDC5-A7645F00B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525" y="3418115"/>
              <a:ext cx="5572355" cy="25908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CE0EAA7-90EB-038B-DBD4-628FE8197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36745" y="3767074"/>
              <a:ext cx="6155255" cy="1671475"/>
            </a:xfrm>
            <a:prstGeom prst="rect">
              <a:avLst/>
            </a:prstGeom>
          </p:spPr>
        </p:pic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979B7953-D055-F919-353C-BC3E49C60673}"/>
                </a:ext>
              </a:extLst>
            </p:cNvPr>
            <p:cNvSpPr/>
            <p:nvPr/>
          </p:nvSpPr>
          <p:spPr>
            <a:xfrm>
              <a:off x="5602778" y="4738594"/>
              <a:ext cx="560070" cy="422910"/>
            </a:xfrm>
            <a:prstGeom prst="rightArrow">
              <a:avLst/>
            </a:prstGeom>
            <a:solidFill>
              <a:schemeClr val="tx2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8A8A1B1-A2AC-6EAB-8153-F8F46E7B24CF}"/>
                </a:ext>
              </a:extLst>
            </p:cNvPr>
            <p:cNvSpPr/>
            <p:nvPr/>
          </p:nvSpPr>
          <p:spPr>
            <a:xfrm flipH="1" flipV="1">
              <a:off x="11195372" y="4191000"/>
              <a:ext cx="760872" cy="75904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A1A5F679-6257-672B-561A-E44458E9E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CA276EA0-A274-A208-C6FF-4D9A7C01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37149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76EFA-C569-471A-A717-8D1DE0F9F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6FEEB64-19E7-F201-8494-AD368B862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37" y="332739"/>
            <a:ext cx="10515600" cy="96293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for Mentor Review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0A1688B-287E-57C0-9971-1CD271E4E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1295671"/>
            <a:ext cx="10808789" cy="169634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Click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Submit for Mentor Review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to submit this record to your mentor.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submitted, the status of your RPEC will be “Submitted for Mentor Review” under “Submitted RPEC”. You may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cancel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submission before your mentor approve / reject it.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F4E6E3C-D9BE-5BCE-83B3-663279F3D369}"/>
              </a:ext>
            </a:extLst>
          </p:cNvPr>
          <p:cNvGrpSpPr/>
          <p:nvPr/>
        </p:nvGrpSpPr>
        <p:grpSpPr>
          <a:xfrm>
            <a:off x="2373086" y="2482815"/>
            <a:ext cx="6413577" cy="2084084"/>
            <a:chOff x="408833" y="3559629"/>
            <a:chExt cx="5121110" cy="267294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9265CDA-D33A-2E74-9807-DB421D431E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8833" y="3559629"/>
              <a:ext cx="5012254" cy="2672941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DA77A0C-3A22-812F-565A-B9C9B49150A1}"/>
                </a:ext>
              </a:extLst>
            </p:cNvPr>
            <p:cNvSpPr/>
            <p:nvPr/>
          </p:nvSpPr>
          <p:spPr>
            <a:xfrm flipH="1" flipV="1">
              <a:off x="4509947" y="3559629"/>
              <a:ext cx="1019996" cy="65314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4BC9AE1-4564-8B93-5637-B28EE57ABFE3}"/>
              </a:ext>
            </a:extLst>
          </p:cNvPr>
          <p:cNvGrpSpPr/>
          <p:nvPr/>
        </p:nvGrpSpPr>
        <p:grpSpPr>
          <a:xfrm>
            <a:off x="2373085" y="4940071"/>
            <a:ext cx="6498771" cy="1585190"/>
            <a:chOff x="4432253" y="4255413"/>
            <a:chExt cx="6237514" cy="149123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93726BB-564D-7832-A5C5-11272559A4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2253" y="4255413"/>
              <a:ext cx="6237514" cy="1491233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5F2F23-EAF4-77FB-93B2-D0F531D1AF5C}"/>
                </a:ext>
              </a:extLst>
            </p:cNvPr>
            <p:cNvSpPr/>
            <p:nvPr/>
          </p:nvSpPr>
          <p:spPr>
            <a:xfrm flipH="1" flipV="1">
              <a:off x="9361930" y="4606877"/>
              <a:ext cx="1057083" cy="62981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D3C15F2-BB32-F9AB-88EF-53C8AE316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FB82323-88B2-42B4-5DF9-21219267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12</a:t>
            </a:fld>
            <a:endParaRPr lang="en-SG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EC7845F-7635-6592-1B5F-38028EF3B82B}"/>
              </a:ext>
            </a:extLst>
          </p:cNvPr>
          <p:cNvSpPr/>
          <p:nvPr/>
        </p:nvSpPr>
        <p:spPr>
          <a:xfrm rot="5400000">
            <a:off x="2735308" y="4372652"/>
            <a:ext cx="560070" cy="422910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20264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9ACDE-A5A6-2309-E6D6-31F0B8C2B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BD4E43F-ADF0-BBC1-D173-8796D999F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37" y="332739"/>
            <a:ext cx="10515600" cy="96293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for Training Principal Review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4F72B42-F15E-B4AB-D96B-6C27EAE7B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1295671"/>
            <a:ext cx="10808789" cy="169634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you have fulfilled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your RPEC component requirement and all the records have been approved by your mentor, you may proceed to submit it to your training principal for review.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Click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Submit to Training Principal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to submit your record to your training principal.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4C06FD-7668-48EA-381B-6E229FE81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5A294B9C-F4D2-9411-8EFA-B317015A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13</a:t>
            </a:fld>
            <a:endParaRPr lang="en-SG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E3CF1B6-8990-2DD2-730D-C639B07DE6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609" y="2739490"/>
            <a:ext cx="7674210" cy="348858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7D07805-633C-E3D2-3D28-E006570E6BA2}"/>
              </a:ext>
            </a:extLst>
          </p:cNvPr>
          <p:cNvSpPr/>
          <p:nvPr/>
        </p:nvSpPr>
        <p:spPr>
          <a:xfrm flipH="1" flipV="1">
            <a:off x="8529808" y="2739490"/>
            <a:ext cx="1334793" cy="5117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4979DE-EDA1-E32D-DF28-D50029888900}"/>
              </a:ext>
            </a:extLst>
          </p:cNvPr>
          <p:cNvSpPr/>
          <p:nvPr/>
        </p:nvSpPr>
        <p:spPr>
          <a:xfrm flipH="1" flipV="1">
            <a:off x="6650205" y="4673600"/>
            <a:ext cx="1213629" cy="1168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65C06B-D310-A27C-2F2D-640E42C82A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9276" y="2619054"/>
            <a:ext cx="9124122" cy="398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43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6786F-ECE6-088B-2E7D-398E6527F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6106008-DE30-53C1-03E2-C88074B1F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37" y="332739"/>
            <a:ext cx="10515600" cy="96293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for Training Principal Review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C2837B9-0DDD-4891-ABE0-4E6322CCF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1295671"/>
            <a:ext cx="10808789" cy="169634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submitted, the status of your RPEC will be “Submitted for Training Principal Review”. You may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cancel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submission before your training principal approve / reject it.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your training principal approves your report, your report status will be updated accordingly.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1937BE4-6D10-1B58-6A45-B84F1C734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A94D3180-6FF4-5296-8176-10BC2780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14</a:t>
            </a:fld>
            <a:endParaRPr lang="en-SG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2BABA12-1E47-95B1-E0EC-0AE80ADB74C8}"/>
              </a:ext>
            </a:extLst>
          </p:cNvPr>
          <p:cNvGrpSpPr/>
          <p:nvPr/>
        </p:nvGrpSpPr>
        <p:grpSpPr>
          <a:xfrm>
            <a:off x="2259928" y="2963664"/>
            <a:ext cx="6862817" cy="1696343"/>
            <a:chOff x="2501305" y="2457724"/>
            <a:chExt cx="6862817" cy="169634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8F3E40F-D80C-0B0A-AC95-6BE18A765A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b="15717"/>
            <a:stretch/>
          </p:blipFill>
          <p:spPr>
            <a:xfrm>
              <a:off x="2501305" y="2457724"/>
              <a:ext cx="6862817" cy="169634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AD6BD8-76AF-549C-202A-04014BD9F402}"/>
                </a:ext>
              </a:extLst>
            </p:cNvPr>
            <p:cNvSpPr/>
            <p:nvPr/>
          </p:nvSpPr>
          <p:spPr>
            <a:xfrm flipH="1" flipV="1">
              <a:off x="7956280" y="2814319"/>
              <a:ext cx="1101359" cy="62152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100549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72E71-124E-7B55-3978-D133BA151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080C8E2-F62A-C28C-F871-2295D0B2B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37" y="515301"/>
            <a:ext cx="10515600" cy="96293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Fulfilling Practical Experience Component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BECFC0-1445-EFB0-8B91-98C946331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011" y="1603861"/>
            <a:ext cx="10808789" cy="169634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Note: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To fulfil the Practical Experience component, please ensure that you have met 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of the Practical Experience requirements: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Minimum 3 years (365x3=1095 calendar days) and at least 450 Practical Experience Days in an ATO,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excluding time off for study leave and examinations, training courses, annual leave, public holidays, illness, or office administration.  </a:t>
            </a:r>
            <a:endParaRPr lang="en-US" sz="20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Completed all 9 Generic Competences and 4 of the 15 Technical Competences (which include at least 1 competence under Financial Reporting).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RPEC reviewed and approved by your Approved Mentor and Training Principal.</a:t>
            </a:r>
            <a:endParaRPr lang="en-SG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B89A563-DA1E-75B3-8261-0C29E5F04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332739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8F7A95FC-9003-8E03-CF8E-14E73F144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45116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B25ABF-E879-1879-2173-D5B11F684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BB43F-3FFC-FB1C-C6AF-D5FCE7B17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09267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</a:t>
            </a:r>
            <a:endParaRPr lang="en-SG" sz="40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6FCF23-DD86-2E56-5DEC-59B25E6D5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21B68-2D27-69FD-5B87-C44024A1B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24ED-1465-4AD8-8C10-A92503F6DBA4}" type="slidenum">
              <a:rPr lang="en-SG" smtClean="0"/>
              <a:t>16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988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3E580-726F-A5E9-F2C6-9EBB841D5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8A2D4-F91D-96AC-217C-E54EB143C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359" y="258632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 Update Employment History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2. Submit Record of Practical Experience and Competence (RPEC)</a:t>
            </a:r>
            <a:endParaRPr lang="en-S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0C5986-541E-203A-4AEB-B7468763A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9811-9EE1-4F09-A24A-D00C1945119F}" type="slidenum">
              <a:rPr lang="en-SG" smtClean="0"/>
              <a:t>2</a:t>
            </a:fld>
            <a:endParaRPr lang="en-SG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465C156-4B0E-990B-03E6-A2B622284847}"/>
              </a:ext>
            </a:extLst>
          </p:cNvPr>
          <p:cNvSpPr txBox="1">
            <a:spLocks/>
          </p:cNvSpPr>
          <p:nvPr/>
        </p:nvSpPr>
        <p:spPr>
          <a:xfrm>
            <a:off x="838200" y="1237615"/>
            <a:ext cx="10515600" cy="962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of Contents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07785A2-C851-1FBC-44B5-720185C82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82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6D114-AF6D-02D7-9962-2B39396FE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32329-F077-73ED-4655-CEFF475D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216973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Update Employment History</a:t>
            </a:r>
            <a:endParaRPr lang="en-SG" sz="40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6AA794-337A-A19D-B6ED-BA0E6A7D8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71F15-D5A6-4CE4-270E-4E3D274D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24ED-1465-4AD8-8C10-A92503F6DBA4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624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3E918-E329-B921-BC36-228EEEDB7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23C21-FB42-826F-664F-CBF5DAAD3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253"/>
            <a:ext cx="10657114" cy="138566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Candidates must be employed by an Accredited Training Organization (ATO) to fulfil the Practical Experience requirements.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Ensure that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your employment record is updated before creating any Record of Practical Experience and Competence (RPEC) record. To update your employment record, click on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Waffle button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followed by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Profile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CDC7E64-240C-4EFB-D5DB-D99A1C09867B}"/>
              </a:ext>
            </a:extLst>
          </p:cNvPr>
          <p:cNvSpPr txBox="1">
            <a:spLocks/>
          </p:cNvSpPr>
          <p:nvPr/>
        </p:nvSpPr>
        <p:spPr>
          <a:xfrm>
            <a:off x="838200" y="231321"/>
            <a:ext cx="10515600" cy="962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Employment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783DA8-7C6F-DB04-73C4-76B91C6A4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78" y="3279776"/>
            <a:ext cx="10700738" cy="216598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D2390A2-BEE2-0EBB-DD3D-412BF75C9A9D}"/>
              </a:ext>
            </a:extLst>
          </p:cNvPr>
          <p:cNvSpPr/>
          <p:nvPr/>
        </p:nvSpPr>
        <p:spPr>
          <a:xfrm>
            <a:off x="10896600" y="3378322"/>
            <a:ext cx="457200" cy="4345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FAFE9D-037E-A89B-57F4-384FA241170E}"/>
              </a:ext>
            </a:extLst>
          </p:cNvPr>
          <p:cNvSpPr/>
          <p:nvPr/>
        </p:nvSpPr>
        <p:spPr>
          <a:xfrm>
            <a:off x="9692641" y="3824937"/>
            <a:ext cx="877388" cy="4156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D177EF-8E1D-A895-CD0A-05031BDF7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5B969-5ED3-A450-F6DC-E3F815C2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9365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EB0249B-95D4-08AC-97C2-E4A39067F358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62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Employment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D547611-9B2F-5385-4E6E-ECF55165CD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5473"/>
          <a:stretch/>
        </p:blipFill>
        <p:spPr>
          <a:xfrm>
            <a:off x="838200" y="2182068"/>
            <a:ext cx="10325631" cy="132812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037DB00-11B8-A68D-AF0B-F84A71664731}"/>
              </a:ext>
            </a:extLst>
          </p:cNvPr>
          <p:cNvSpPr txBox="1">
            <a:spLocks/>
          </p:cNvSpPr>
          <p:nvPr/>
        </p:nvSpPr>
        <p:spPr>
          <a:xfrm>
            <a:off x="838200" y="1241846"/>
            <a:ext cx="10657114" cy="6236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Scroll down to the bottom of the page and click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Save &amp; Next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”. This will bring you to the Qualifications/Employment History section.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9BC2EB-B69F-C4B9-71B5-6B9FE8C58362}"/>
              </a:ext>
            </a:extLst>
          </p:cNvPr>
          <p:cNvSpPr/>
          <p:nvPr/>
        </p:nvSpPr>
        <p:spPr>
          <a:xfrm>
            <a:off x="9126490" y="3109195"/>
            <a:ext cx="2132326" cy="4830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0D2FC32-F4F7-CB9E-A703-A13AFEEAFA3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21699"/>
          <a:stretch/>
        </p:blipFill>
        <p:spPr>
          <a:xfrm>
            <a:off x="838200" y="4437315"/>
            <a:ext cx="10931377" cy="1783955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BCF4727-C5FE-1A3F-8772-2580C81B8E6B}"/>
              </a:ext>
            </a:extLst>
          </p:cNvPr>
          <p:cNvSpPr/>
          <p:nvPr/>
        </p:nvSpPr>
        <p:spPr>
          <a:xfrm>
            <a:off x="10012037" y="4797418"/>
            <a:ext cx="1757540" cy="4672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B780C26-5769-78F5-DC35-8771D1ED21E9}"/>
              </a:ext>
            </a:extLst>
          </p:cNvPr>
          <p:cNvSpPr txBox="1">
            <a:spLocks/>
          </p:cNvSpPr>
          <p:nvPr/>
        </p:nvSpPr>
        <p:spPr>
          <a:xfrm>
            <a:off x="838200" y="3731558"/>
            <a:ext cx="10657114" cy="6236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add new employment record, click on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New Employment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”. To edit an existing record, click on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button.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E8B8E79-5831-2D8C-B029-060C4C214602}"/>
              </a:ext>
            </a:extLst>
          </p:cNvPr>
          <p:cNvSpPr/>
          <p:nvPr/>
        </p:nvSpPr>
        <p:spPr>
          <a:xfrm>
            <a:off x="11163831" y="5458334"/>
            <a:ext cx="605746" cy="4672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C2B9E6-175E-E4EE-2E07-A933F419B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88813-A022-F973-4625-37973773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877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2C970B-AAB8-3FA0-C07C-5501F4E0E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1FAD5-C633-D4B3-8435-A01D2639E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253"/>
            <a:ext cx="10657114" cy="74340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Fill in your employment details with an ATO and click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Once you have successfully updated your employment details, you may proceed to create your RPEC record.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ED7AC5-31F2-71DE-4590-76C1FA0125BD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62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Employment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5DA40F-5BCE-487B-DDAA-75714FCBB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573" y="2362199"/>
            <a:ext cx="5924854" cy="434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45DCD3C-7348-2982-BA5B-57D1C9BBF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24ADEE-EF54-E0A0-34E8-20E5A56E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521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0E526-1E2A-63B0-CBF9-7AD3373B1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9C95-4F52-6D14-370D-FDE744ED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216973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Submit Record of Practical Experience and Competence (RPEC)</a:t>
            </a:r>
            <a:endParaRPr lang="en-SG" sz="40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243E0B-AB63-9774-F8BE-14A01BEE8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9B219-D1DF-F60E-F72C-9455DB20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24ED-1465-4AD8-8C10-A92503F6DBA4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09985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A4D283-8700-B3C1-AC72-D6BE6C9C1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1FCCD0F-BDB5-3787-9B9F-D22BB998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346"/>
            <a:ext cx="10515600" cy="96293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Mentor and Training Principal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7B614A9-4626-35AE-E3E8-14C0A5523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674" y="1240415"/>
            <a:ext cx="10808789" cy="13255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record your practical experience with your ATO, click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RPEC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in the top bar.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 your “Current Mentor” and “Current Training Principal” from the drop-down list and click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Save Contact Details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4B7D398-85ED-EED3-6B2F-28CD8539F126}"/>
              </a:ext>
            </a:extLst>
          </p:cNvPr>
          <p:cNvGrpSpPr/>
          <p:nvPr/>
        </p:nvGrpSpPr>
        <p:grpSpPr>
          <a:xfrm>
            <a:off x="2158067" y="2461206"/>
            <a:ext cx="5383808" cy="567615"/>
            <a:chOff x="-536330" y="3258076"/>
            <a:chExt cx="5383808" cy="72524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5718FDD-F0E4-9C0C-7AF3-0B20F3C0DF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76592"/>
            <a:stretch/>
          </p:blipFill>
          <p:spPr>
            <a:xfrm>
              <a:off x="-536330" y="3258076"/>
              <a:ext cx="5383808" cy="725248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BEF6928-B3AD-F93F-F7CF-C9A9C5725611}"/>
                </a:ext>
              </a:extLst>
            </p:cNvPr>
            <p:cNvSpPr/>
            <p:nvPr/>
          </p:nvSpPr>
          <p:spPr>
            <a:xfrm flipH="1" flipV="1">
              <a:off x="4202843" y="3411328"/>
              <a:ext cx="471915" cy="4013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4C614E3-6634-94BD-8FCF-5C3511EF90C5}"/>
              </a:ext>
            </a:extLst>
          </p:cNvPr>
          <p:cNvSpPr/>
          <p:nvPr/>
        </p:nvSpPr>
        <p:spPr>
          <a:xfrm>
            <a:off x="4924405" y="4499338"/>
            <a:ext cx="560070" cy="422910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DB3E5C-472E-B0A8-2129-951599682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C4041A-A863-1D64-43D6-2AF0453D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8</a:t>
            </a:fld>
            <a:endParaRPr lang="en-SG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3D9FC48-18A0-825D-5AAF-168C867AA725}"/>
              </a:ext>
            </a:extLst>
          </p:cNvPr>
          <p:cNvGrpSpPr/>
          <p:nvPr/>
        </p:nvGrpSpPr>
        <p:grpSpPr>
          <a:xfrm>
            <a:off x="2158066" y="3426131"/>
            <a:ext cx="6963074" cy="3193923"/>
            <a:chOff x="2158066" y="3426131"/>
            <a:chExt cx="6963074" cy="319392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E5F9465-EEBB-1FBB-B8FD-62FDB80A4EAE}"/>
                </a:ext>
              </a:extLst>
            </p:cNvPr>
            <p:cNvGrpSpPr/>
            <p:nvPr/>
          </p:nvGrpSpPr>
          <p:grpSpPr>
            <a:xfrm>
              <a:off x="2158067" y="3426131"/>
              <a:ext cx="6963073" cy="3193923"/>
              <a:chOff x="5561403" y="2836407"/>
              <a:chExt cx="6387323" cy="3536566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582B3300-61EA-F422-BA63-7836C0879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61403" y="2836407"/>
                <a:ext cx="6311851" cy="3536566"/>
              </a:xfrm>
              <a:prstGeom prst="rect">
                <a:avLst/>
              </a:prstGeom>
            </p:spPr>
          </p:pic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9C0DDA2-B746-6540-136D-0DD6958B25D0}"/>
                  </a:ext>
                </a:extLst>
              </p:cNvPr>
              <p:cNvSpPr/>
              <p:nvPr/>
            </p:nvSpPr>
            <p:spPr>
              <a:xfrm flipH="1" flipV="1">
                <a:off x="11074400" y="4582158"/>
                <a:ext cx="874326" cy="48768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648F1A1-85B3-3D44-ACF2-4A78194C29E7}"/>
                </a:ext>
              </a:extLst>
            </p:cNvPr>
            <p:cNvSpPr/>
            <p:nvPr/>
          </p:nvSpPr>
          <p:spPr>
            <a:xfrm flipH="1" flipV="1">
              <a:off x="2158066" y="5002744"/>
              <a:ext cx="4075093" cy="440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7C319247-10A6-6434-13DE-CA0CE8EB5B5D}"/>
              </a:ext>
            </a:extLst>
          </p:cNvPr>
          <p:cNvSpPr/>
          <p:nvPr/>
        </p:nvSpPr>
        <p:spPr>
          <a:xfrm rot="5400000">
            <a:off x="3986044" y="3097401"/>
            <a:ext cx="560070" cy="422910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056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357B0-D376-CF25-D518-CB253846C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7A35BFD-CD0F-8E95-681E-AB6E8CA18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93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an RPEC Entry</a:t>
            </a:r>
            <a:endParaRPr lang="en-SG" sz="3600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90D7E8-D143-3D3D-2915-419230103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674" y="1240415"/>
            <a:ext cx="10808789" cy="13255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Next, please read the instructions at the top of the section carefully on how to input the duration and days for Practical Experience.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Click 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New RPEC Entry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to create a new RPEC record.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CB156B2-1D2C-59CE-098A-A6E649425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071" y="486711"/>
            <a:ext cx="217739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BD6CE6-B1D5-2403-07B6-88F3292A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CE7D-6585-4306-A5E3-B2BF2455050C}" type="slidenum">
              <a:rPr lang="en-SG" smtClean="0"/>
              <a:t>9</a:t>
            </a:fld>
            <a:endParaRPr lang="en-SG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5AE16D14-472D-E7E7-3824-CCCDDB144F0C}"/>
              </a:ext>
            </a:extLst>
          </p:cNvPr>
          <p:cNvSpPr/>
          <p:nvPr/>
        </p:nvSpPr>
        <p:spPr>
          <a:xfrm rot="5400000">
            <a:off x="9281359" y="3352376"/>
            <a:ext cx="560070" cy="422910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DE4A18D-1904-3FBF-3AA8-C543196F830B}"/>
              </a:ext>
            </a:extLst>
          </p:cNvPr>
          <p:cNvGrpSpPr/>
          <p:nvPr/>
        </p:nvGrpSpPr>
        <p:grpSpPr>
          <a:xfrm>
            <a:off x="1055914" y="2565978"/>
            <a:ext cx="9909265" cy="3366736"/>
            <a:chOff x="1486761" y="2565978"/>
            <a:chExt cx="9478418" cy="286360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B235FDD-5E33-2058-771D-53681625A3DA}"/>
                </a:ext>
              </a:extLst>
            </p:cNvPr>
            <p:cNvGrpSpPr/>
            <p:nvPr/>
          </p:nvGrpSpPr>
          <p:grpSpPr>
            <a:xfrm>
              <a:off x="1486761" y="2565978"/>
              <a:ext cx="9396525" cy="2863605"/>
              <a:chOff x="1486761" y="2565978"/>
              <a:chExt cx="9396525" cy="2863605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9C0E11E2-52FD-52C0-C589-7BF106DD36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6761" y="2565978"/>
                <a:ext cx="9396525" cy="2863605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B8B25E89-1112-C9D8-9330-520E1F04C7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05600" y="4197614"/>
                <a:ext cx="346766" cy="120266"/>
              </a:xfrm>
              <a:prstGeom prst="rect">
                <a:avLst/>
              </a:prstGeom>
            </p:spPr>
          </p:pic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D044900-16B4-299D-A5BB-22E7BE9DAED7}"/>
                </a:ext>
              </a:extLst>
            </p:cNvPr>
            <p:cNvSpPr/>
            <p:nvPr/>
          </p:nvSpPr>
          <p:spPr>
            <a:xfrm flipH="1" flipV="1">
              <a:off x="1548465" y="2588928"/>
              <a:ext cx="6795434" cy="125493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88BF7C2-DF11-5912-5A61-076CA407311E}"/>
                </a:ext>
              </a:extLst>
            </p:cNvPr>
            <p:cNvSpPr/>
            <p:nvPr/>
          </p:nvSpPr>
          <p:spPr>
            <a:xfrm flipH="1" flipV="1">
              <a:off x="10088242" y="4020732"/>
              <a:ext cx="876937" cy="44043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1942893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975</Words>
  <Application>Microsoft Office PowerPoint</Application>
  <PresentationFormat>Widescreen</PresentationFormat>
  <Paragraphs>71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Wingdings</vt:lpstr>
      <vt:lpstr>Office Theme</vt:lpstr>
      <vt:lpstr>SCAQ Portal User Guide: Record of Practical Experience and Competence (RPEC)</vt:lpstr>
      <vt:lpstr>1. Update Employment History 2. Submit Record of Practical Experience and Competence (RPEC)</vt:lpstr>
      <vt:lpstr>1. Update Employment History</vt:lpstr>
      <vt:lpstr>PowerPoint Presentation</vt:lpstr>
      <vt:lpstr>PowerPoint Presentation</vt:lpstr>
      <vt:lpstr>PowerPoint Presentation</vt:lpstr>
      <vt:lpstr>2. Submit Record of Practical Experience and Competence (RPEC)</vt:lpstr>
      <vt:lpstr>Select Mentor and Training Principal</vt:lpstr>
      <vt:lpstr>Create an RPEC Entry</vt:lpstr>
      <vt:lpstr>Create an RPEC Entry</vt:lpstr>
      <vt:lpstr>Input Competency Details</vt:lpstr>
      <vt:lpstr>Submit for Mentor Review</vt:lpstr>
      <vt:lpstr>Submit for Training Principal Review</vt:lpstr>
      <vt:lpstr>Submit for Training Principal Review</vt:lpstr>
      <vt:lpstr>Fulfilling Practical Experience Component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Farah Homadi (ISCA)</dc:creator>
  <cp:lastModifiedBy>Lily Zhai (ISCA)</cp:lastModifiedBy>
  <cp:revision>6</cp:revision>
  <dcterms:created xsi:type="dcterms:W3CDTF">2025-01-14T03:29:24Z</dcterms:created>
  <dcterms:modified xsi:type="dcterms:W3CDTF">2025-01-20T03:05:20Z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e293ce8-1dbc-4c0d-b75d-2fabce517944_Enabled">
    <vt:lpwstr>true</vt:lpwstr>
  </property>
  <property fmtid="{D5CDD505-2E9C-101B-9397-08002B2CF9AE}" pid="3" name="MSIP_Label_1e293ce8-1dbc-4c0d-b75d-2fabce517944_SetDate">
    <vt:lpwstr>2025-01-17T06:46:57Z</vt:lpwstr>
  </property>
  <property fmtid="{D5CDD505-2E9C-101B-9397-08002B2CF9AE}" pid="4" name="MSIP_Label_1e293ce8-1dbc-4c0d-b75d-2fabce517944_Method">
    <vt:lpwstr>Standard</vt:lpwstr>
  </property>
  <property fmtid="{D5CDD505-2E9C-101B-9397-08002B2CF9AE}" pid="5" name="MSIP_Label_1e293ce8-1dbc-4c0d-b75d-2fabce517944_Name">
    <vt:lpwstr>1e293ce8-1dbc-4c0d-b75d-2fabce517944</vt:lpwstr>
  </property>
  <property fmtid="{D5CDD505-2E9C-101B-9397-08002B2CF9AE}" pid="6" name="MSIP_Label_1e293ce8-1dbc-4c0d-b75d-2fabce517944_SiteId">
    <vt:lpwstr>cdeb9da7-d0a8-47ef-b582-0ede76106936</vt:lpwstr>
  </property>
  <property fmtid="{D5CDD505-2E9C-101B-9397-08002B2CF9AE}" pid="7" name="MSIP_Label_1e293ce8-1dbc-4c0d-b75d-2fabce517944_ActionId">
    <vt:lpwstr>4143f3e3-0bcb-4d39-869a-e31918957526</vt:lpwstr>
  </property>
  <property fmtid="{D5CDD505-2E9C-101B-9397-08002B2CF9AE}" pid="8" name="MSIP_Label_1e293ce8-1dbc-4c0d-b75d-2fabce517944_ContentBits">
    <vt:lpwstr>0</vt:lpwstr>
  </property>
</Properties>
</file>